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9" r:id="rId1"/>
    <p:sldMasterId id="2147483943" r:id="rId2"/>
    <p:sldMasterId id="2147483992" r:id="rId3"/>
  </p:sldMasterIdLst>
  <p:notesMasterIdLst>
    <p:notesMasterId r:id="rId5"/>
  </p:notesMasterIdLst>
  <p:handoutMasterIdLst>
    <p:handoutMasterId r:id="rId6"/>
  </p:handoutMasterIdLst>
  <p:sldIdLst>
    <p:sldId id="389" r:id="rId4"/>
  </p:sldIdLst>
  <p:sldSz cx="9144000" cy="6858000" type="screen4x3"/>
  <p:notesSz cx="7010400" cy="9296400"/>
  <p:custDataLst>
    <p:tags r:id="rId7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45693"/>
    <a:srgbClr val="44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783" autoAdjust="0"/>
    <p:restoredTop sz="94660"/>
  </p:normalViewPr>
  <p:slideViewPr>
    <p:cSldViewPr snapToGrid="0">
      <p:cViewPr varScale="1">
        <p:scale>
          <a:sx n="151" d="100"/>
          <a:sy n="151" d="100"/>
        </p:scale>
        <p:origin x="1986" y="18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-3258" y="-96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tags" Target="tags/tag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>
                <a:ea typeface="ＭＳ Ｐゴシック" pitchFamily="-106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>
                <a:ea typeface="ＭＳ Ｐゴシック" pitchFamily="-106" charset="-128"/>
                <a:cs typeface="+mn-cs"/>
              </a:defRPr>
            </a:lvl1pPr>
          </a:lstStyle>
          <a:p>
            <a:pPr>
              <a:defRPr/>
            </a:pPr>
            <a:fld id="{B3E9587B-FC1C-9943-BE5D-F80E42BBE3B8}" type="datetimeFigureOut">
              <a:rPr lang="en-US"/>
              <a:pPr>
                <a:defRPr/>
              </a:pPr>
              <a:t>12/17/2015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>
                <a:ea typeface="ＭＳ Ｐゴシック" pitchFamily="-106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>
                <a:ea typeface="ＭＳ Ｐゴシック" pitchFamily="-106" charset="-128"/>
                <a:cs typeface="+mn-cs"/>
              </a:defRPr>
            </a:lvl1pPr>
          </a:lstStyle>
          <a:p>
            <a:pPr>
              <a:defRPr/>
            </a:pPr>
            <a:fld id="{DF31553E-DF79-D648-A3A0-783B2E069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19389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6" charset="0"/>
                <a:ea typeface="ＭＳ Ｐゴシック" pitchFamily="-106" charset="-128"/>
                <a:cs typeface="ＭＳ Ｐゴシック" pitchFamily="-106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6" charset="0"/>
                <a:ea typeface="ＭＳ Ｐゴシック" pitchFamily="-106" charset="-128"/>
                <a:cs typeface="ＭＳ Ｐゴシック" pitchFamily="-106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6" charset="0"/>
                <a:ea typeface="ＭＳ Ｐゴシック" pitchFamily="-106" charset="-128"/>
                <a:cs typeface="ＭＳ Ｐゴシック" pitchFamily="-106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pitchFamily="-106" charset="-128"/>
                <a:cs typeface="+mn-cs"/>
              </a:defRPr>
            </a:lvl1pPr>
          </a:lstStyle>
          <a:p>
            <a:pPr>
              <a:defRPr/>
            </a:pPr>
            <a:fld id="{013B1779-C3E4-D848-98B4-C950F7E9F9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80352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109" charset="-128"/>
        <a:cs typeface="ＭＳ Ｐゴシック" pitchFamily="-109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356CE53-BDD3-45B1-8657-FE4F9613232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6008418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384737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ed Tr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9385486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0" y="488393"/>
            <a:ext cx="9144000" cy="6369609"/>
          </a:xfrm>
          <a:prstGeom prst="rect">
            <a:avLst/>
          </a:prstGeom>
          <a:extLst>
            <a:ext uri="{909E8E84-426E-40dd-AFC4-6F175D3DCCD1}">
              <a14:hiddenFill xmlns="" xmlns:a14="http://schemas.microsoft.com/office/drawing/2007/7/7/main" xmlns:mv="urn:schemas-microsoft-com:mac:vml" xmlns:mc="http://schemas.openxmlformats.org/markup-compatibility/2006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07/7/7/main" xmlns:mv="urn:schemas-microsoft-com:mac:vml" xmlns:mc="http://schemas.openxmlformats.org/markup-compatibility/2006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07/7/7/main" xmlns:mv="urn:schemas-microsoft-com:mac:vml" xmlns:mc="http://schemas.openxmlformats.org/markup-compatibility/2006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0"/>
            <a:ext cx="9144000" cy="476250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+mn-lt"/>
              </a:defRPr>
            </a:lvl1pPr>
          </a:lstStyle>
          <a:p>
            <a:pPr>
              <a:defRPr/>
            </a:pPr>
            <a:r>
              <a:rPr lang="en-US" dirty="0" smtClean="0"/>
              <a:t>Notes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90714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in Ap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726" cy="525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 userDrawn="1"/>
        </p:nvSpPr>
        <p:spPr>
          <a:xfrm>
            <a:off x="76200" y="5319166"/>
            <a:ext cx="8991600" cy="146263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marL="457200" indent="-457200" algn="l">
              <a:buFont typeface="+mj-lt"/>
              <a:buAutoNum type="arabicPeriod"/>
            </a:pPr>
            <a:endParaRPr lang="en-US" sz="120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76200" y="5319165"/>
            <a:ext cx="8991600" cy="1462635"/>
          </a:xfrm>
          <a:prstGeom prst="rect">
            <a:avLst/>
          </a:prstGeom>
          <a:solidFill>
            <a:srgbClr val="FFC000"/>
          </a:solidFill>
        </p:spPr>
        <p:txBody>
          <a:bodyPr/>
          <a:lstStyle>
            <a:lvl1pPr marL="457200" indent="-457200" algn="l">
              <a:buFont typeface="+mj-lt"/>
              <a:buAutoNum type="arabicPeriod"/>
              <a:defRPr lang="en-US" sz="3200" dirty="0">
                <a:latin typeface="+mn-lt"/>
              </a:defRPr>
            </a:lvl1pPr>
          </a:lstStyle>
          <a:p>
            <a:endParaRPr lang="en-US" sz="1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7409582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12/17/2015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18914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0BE41-8244-4F33-8B32-6BF40BE2CE02}" type="datetimeFigureOut">
              <a:rPr lang="en-US" smtClean="0"/>
              <a:t>12/17/2015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364E7-3335-467C-9D5E-3F9C435DD7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2442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12/17/2015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17737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12/17/2015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16956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12/17/2015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965425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12/17/2015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827176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12/17/2015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0656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3035789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12/17/2015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374930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12/17/2015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251121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12/17/2015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88708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12/17/2015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917373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losed Tr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4176848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825787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579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6182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338881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9BB0BE41-8244-4F33-8B32-6BF40BE2CE02}" type="datetimeFigureOut">
              <a:rPr lang="en-US" smtClean="0"/>
              <a:t>12/17/2015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4E1364E7-3335-467C-9D5E-3F9C435DD7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795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pen Tr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1330077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725660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0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98509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0" r:id="rId1"/>
    <p:sldLayoutId id="2147483951" r:id="rId2"/>
    <p:sldLayoutId id="2147483953" r:id="rId3"/>
    <p:sldLayoutId id="2147483954" r:id="rId4"/>
    <p:sldLayoutId id="2147483958" r:id="rId5"/>
    <p:sldLayoutId id="2147483959" r:id="rId6"/>
    <p:sldLayoutId id="2147483960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7819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4" r:id="rId1"/>
    <p:sldLayoutId id="2147483945" r:id="rId2"/>
    <p:sldLayoutId id="2147483946" r:id="rId3"/>
    <p:sldLayoutId id="2147483947" r:id="rId4"/>
    <p:sldLayoutId id="2147483948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12/17/2015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40238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93" r:id="rId1"/>
    <p:sldLayoutId id="2147483994" r:id="rId2"/>
    <p:sldLayoutId id="2147483995" r:id="rId3"/>
    <p:sldLayoutId id="2147483996" r:id="rId4"/>
    <p:sldLayoutId id="2147483997" r:id="rId5"/>
    <p:sldLayoutId id="2147483998" r:id="rId6"/>
    <p:sldLayoutId id="2147483999" r:id="rId7"/>
    <p:sldLayoutId id="2147484000" r:id="rId8"/>
    <p:sldLayoutId id="2147484001" r:id="rId9"/>
    <p:sldLayoutId id="2147484002" r:id="rId10"/>
    <p:sldLayoutId id="2147484003" r:id="rId11"/>
    <p:sldLayoutId id="214748402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4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6956730" y="2071074"/>
            <a:ext cx="2010620" cy="3585211"/>
            <a:chOff x="6930571" y="1371600"/>
            <a:chExt cx="2030866" cy="3621312"/>
          </a:xfrm>
        </p:grpSpPr>
        <p:sp>
          <p:nvSpPr>
            <p:cNvPr id="75" name="Round Same Side Corner Rectangle 74"/>
            <p:cNvSpPr/>
            <p:nvPr/>
          </p:nvSpPr>
          <p:spPr>
            <a:xfrm rot="5400000">
              <a:off x="6388780" y="2420256"/>
              <a:ext cx="3164113" cy="1981200"/>
            </a:xfrm>
            <a:prstGeom prst="round2SameRect">
              <a:avLst>
                <a:gd name="adj1" fmla="val 0"/>
                <a:gd name="adj2" fmla="val 0"/>
              </a:avLst>
            </a:prstGeom>
            <a:solidFill>
              <a:srgbClr val="AEB0D7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anchor="t"/>
            <a:lstStyle/>
            <a:p>
              <a:pPr defTabSz="742748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990" b="1" dirty="0">
                <a:solidFill>
                  <a:srgbClr val="002060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76" name="Round Same Side Corner Rectangle 75"/>
            <p:cNvSpPr/>
            <p:nvPr/>
          </p:nvSpPr>
          <p:spPr>
            <a:xfrm rot="5400000">
              <a:off x="6451032" y="2449853"/>
              <a:ext cx="3026228" cy="1907493"/>
            </a:xfrm>
            <a:prstGeom prst="round2SameRect">
              <a:avLst>
                <a:gd name="adj1" fmla="val 0"/>
                <a:gd name="adj2" fmla="val 0"/>
              </a:avLst>
            </a:prstGeom>
            <a:solidFill>
              <a:srgbClr val="F2F5FF"/>
            </a:solidFill>
            <a:ln>
              <a:noFill/>
            </a:ln>
            <a:effectLst>
              <a:innerShdw blurRad="12700" dist="12700" dir="13500000">
                <a:prstClr val="black">
                  <a:alpha val="4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anchor="t"/>
            <a:lstStyle/>
            <a:p>
              <a:pPr defTabSz="742748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990" b="1" dirty="0">
                <a:solidFill>
                  <a:srgbClr val="002060"/>
                </a:solidFill>
                <a:latin typeface="Calibri" panose="020F0502020204030204" pitchFamily="34" charset="0"/>
              </a:endParaRPr>
            </a:p>
          </p:txBody>
        </p:sp>
        <p:pic>
          <p:nvPicPr>
            <p:cNvPr id="77" name="Picture 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8739502" y="1904999"/>
              <a:ext cx="172634" cy="30153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78" name="Round Same Side Corner Rectangle 77"/>
            <p:cNvSpPr/>
            <p:nvPr/>
          </p:nvSpPr>
          <p:spPr>
            <a:xfrm>
              <a:off x="6930571" y="1600200"/>
              <a:ext cx="2030866" cy="233363"/>
            </a:xfrm>
            <a:prstGeom prst="round2SameRect">
              <a:avLst/>
            </a:prstGeom>
            <a:solidFill>
              <a:srgbClr val="AEB0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742748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990" b="1" dirty="0">
                  <a:solidFill>
                    <a:srgbClr val="002060"/>
                  </a:solidFill>
                  <a:latin typeface="Calibri" panose="020F0502020204030204" pitchFamily="34" charset="0"/>
                </a:rPr>
                <a:t>Smart List Rules</a:t>
              </a:r>
            </a:p>
          </p:txBody>
        </p:sp>
        <p:sp>
          <p:nvSpPr>
            <p:cNvPr id="79" name="Rectangle 4"/>
            <p:cNvSpPr>
              <a:spLocks noChangeArrowheads="1"/>
            </p:cNvSpPr>
            <p:nvPr/>
          </p:nvSpPr>
          <p:spPr bwMode="auto">
            <a:xfrm>
              <a:off x="7132637" y="1371600"/>
              <a:ext cx="1752600" cy="1988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74277" tIns="37138" rIns="74277" bIns="37138">
              <a:spAutoFit/>
            </a:bodyPr>
            <a:lstStyle/>
            <a:p>
              <a:r>
                <a:rPr lang="en-US" sz="792" i="1" dirty="0">
                  <a:solidFill>
                    <a:schemeClr val="bg1"/>
                  </a:solidFill>
                  <a:latin typeface="Calibri" panose="020F0502020204030204" pitchFamily="34" charset="0"/>
                  <a:cs typeface="Tahoma" pitchFamily="34" charset="0"/>
                </a:rPr>
                <a:t>Drag Items to Create Smart List</a:t>
              </a:r>
            </a:p>
          </p:txBody>
        </p:sp>
        <p:sp>
          <p:nvSpPr>
            <p:cNvPr id="80" name="Rectangle 11"/>
            <p:cNvSpPr>
              <a:spLocks noChangeArrowheads="1"/>
            </p:cNvSpPr>
            <p:nvPr/>
          </p:nvSpPr>
          <p:spPr bwMode="auto">
            <a:xfrm>
              <a:off x="7564436" y="3555999"/>
              <a:ext cx="1244601" cy="1603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tIns="18106" bIns="18106">
              <a:spAutoFit/>
            </a:bodyPr>
            <a:lstStyle/>
            <a:p>
              <a:pPr indent="113157">
                <a:spcAft>
                  <a:spcPts val="198"/>
                </a:spcAft>
                <a:buFont typeface="Arial" charset="0"/>
                <a:buChar char="•"/>
              </a:pPr>
              <a:r>
                <a:rPr lang="en-US" sz="792" dirty="0">
                  <a:latin typeface="Calibri" panose="020F0502020204030204" pitchFamily="34" charset="0"/>
                  <a:cs typeface="Tahoma" pitchFamily="34" charset="0"/>
                </a:rPr>
                <a:t>Filled Out Form</a:t>
              </a:r>
            </a:p>
          </p:txBody>
        </p:sp>
        <p:sp>
          <p:nvSpPr>
            <p:cNvPr id="86" name="Rectangle 11"/>
            <p:cNvSpPr>
              <a:spLocks noChangeArrowheads="1"/>
            </p:cNvSpPr>
            <p:nvPr/>
          </p:nvSpPr>
          <p:spPr bwMode="auto">
            <a:xfrm>
              <a:off x="7355947" y="2108200"/>
              <a:ext cx="1244601" cy="1603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tIns="18106" bIns="18106">
              <a:spAutoFit/>
            </a:bodyPr>
            <a:lstStyle/>
            <a:p>
              <a:pPr indent="113157">
                <a:spcAft>
                  <a:spcPts val="198"/>
                </a:spcAft>
                <a:buFont typeface="Arial" charset="0"/>
                <a:buChar char="•"/>
              </a:pPr>
              <a:r>
                <a:rPr lang="en-US" sz="792" dirty="0">
                  <a:latin typeface="Calibri" panose="020F0502020204030204" pitchFamily="34" charset="0"/>
                  <a:cs typeface="Tahoma" pitchFamily="34" charset="0"/>
                </a:rPr>
                <a:t>Fills out form</a:t>
              </a:r>
            </a:p>
          </p:txBody>
        </p:sp>
        <p:sp>
          <p:nvSpPr>
            <p:cNvPr id="87" name="Rectangle 11"/>
            <p:cNvSpPr>
              <a:spLocks noChangeArrowheads="1"/>
            </p:cNvSpPr>
            <p:nvPr/>
          </p:nvSpPr>
          <p:spPr bwMode="auto">
            <a:xfrm>
              <a:off x="7355947" y="2277534"/>
              <a:ext cx="1244601" cy="1603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tIns="18106" bIns="18106">
              <a:spAutoFit/>
            </a:bodyPr>
            <a:lstStyle/>
            <a:p>
              <a:pPr indent="113157">
                <a:spcAft>
                  <a:spcPts val="198"/>
                </a:spcAft>
                <a:buFont typeface="Arial" charset="0"/>
                <a:buChar char="•"/>
              </a:pPr>
              <a:r>
                <a:rPr lang="en-US" sz="792" dirty="0">
                  <a:latin typeface="Calibri" panose="020F0502020204030204" pitchFamily="34" charset="0"/>
                  <a:cs typeface="Tahoma" pitchFamily="34" charset="0"/>
                </a:rPr>
                <a:t>Visits Page</a:t>
              </a:r>
            </a:p>
          </p:txBody>
        </p:sp>
        <p:sp>
          <p:nvSpPr>
            <p:cNvPr id="93" name="Rectangle 11"/>
            <p:cNvSpPr>
              <a:spLocks noChangeArrowheads="1"/>
            </p:cNvSpPr>
            <p:nvPr/>
          </p:nvSpPr>
          <p:spPr bwMode="auto">
            <a:xfrm>
              <a:off x="7355947" y="2616196"/>
              <a:ext cx="1244601" cy="1603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tIns="18106" bIns="18106">
              <a:spAutoFit/>
            </a:bodyPr>
            <a:lstStyle/>
            <a:p>
              <a:pPr indent="113157">
                <a:spcAft>
                  <a:spcPts val="198"/>
                </a:spcAft>
                <a:buFont typeface="Arial" charset="0"/>
                <a:buChar char="•"/>
              </a:pPr>
              <a:r>
                <a:rPr lang="en-US" sz="792" dirty="0">
                  <a:latin typeface="Calibri" panose="020F0502020204030204" pitchFamily="34" charset="0"/>
                  <a:cs typeface="Tahoma" pitchFamily="34" charset="0"/>
                </a:rPr>
                <a:t>Clicks on Email</a:t>
              </a:r>
            </a:p>
          </p:txBody>
        </p:sp>
        <p:sp>
          <p:nvSpPr>
            <p:cNvPr id="96" name="Rectangle 11"/>
            <p:cNvSpPr>
              <a:spLocks noChangeArrowheads="1"/>
            </p:cNvSpPr>
            <p:nvPr/>
          </p:nvSpPr>
          <p:spPr bwMode="auto">
            <a:xfrm>
              <a:off x="7355947" y="2793997"/>
              <a:ext cx="1244601" cy="1603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tIns="18106" bIns="18106">
              <a:spAutoFit/>
            </a:bodyPr>
            <a:lstStyle/>
            <a:p>
              <a:pPr indent="113157">
                <a:spcAft>
                  <a:spcPts val="198"/>
                </a:spcAft>
                <a:buFont typeface="Arial" charset="0"/>
                <a:buChar char="•"/>
              </a:pPr>
              <a:r>
                <a:rPr lang="en-US" sz="792" dirty="0">
                  <a:latin typeface="Calibri" panose="020F0502020204030204" pitchFamily="34" charset="0"/>
                  <a:cs typeface="Tahoma" pitchFamily="34" charset="0"/>
                </a:rPr>
                <a:t>Registers for Event</a:t>
              </a:r>
            </a:p>
          </p:txBody>
        </p:sp>
        <p:sp>
          <p:nvSpPr>
            <p:cNvPr id="97" name="Rectangle 11"/>
            <p:cNvSpPr>
              <a:spLocks noChangeArrowheads="1"/>
            </p:cNvSpPr>
            <p:nvPr/>
          </p:nvSpPr>
          <p:spPr bwMode="auto">
            <a:xfrm>
              <a:off x="7365473" y="2438398"/>
              <a:ext cx="1244601" cy="1603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tIns="18106" bIns="18106">
              <a:spAutoFit/>
            </a:bodyPr>
            <a:lstStyle/>
            <a:p>
              <a:pPr indent="113157">
                <a:spcAft>
                  <a:spcPts val="198"/>
                </a:spcAft>
                <a:buFont typeface="Arial" charset="0"/>
                <a:buChar char="•"/>
              </a:pPr>
              <a:r>
                <a:rPr lang="en-US" sz="792" dirty="0">
                  <a:latin typeface="Calibri" panose="020F0502020204030204" pitchFamily="34" charset="0"/>
                  <a:cs typeface="Tahoma" pitchFamily="34" charset="0"/>
                </a:rPr>
                <a:t>Opens Email</a:t>
              </a:r>
            </a:p>
          </p:txBody>
        </p:sp>
        <p:pic>
          <p:nvPicPr>
            <p:cNvPr id="98" name="Picture 75" descr="c:\www\mkto\web\images\nlstree\default\minusb.gif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7056437" y="3235618"/>
              <a:ext cx="173037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9" name="Picture 2" descr="c:\www\mkto\web\images\nlstree\default\folderopen.gif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7229474" y="3210218"/>
              <a:ext cx="171450" cy="171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0" name="Rectangle 11"/>
            <p:cNvSpPr>
              <a:spLocks noChangeArrowheads="1"/>
            </p:cNvSpPr>
            <p:nvPr/>
          </p:nvSpPr>
          <p:spPr bwMode="auto">
            <a:xfrm>
              <a:off x="7335830" y="3220804"/>
              <a:ext cx="1168407" cy="1603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tIns="18106" bIns="18106">
              <a:spAutoFit/>
            </a:bodyPr>
            <a:lstStyle/>
            <a:p>
              <a:pPr>
                <a:spcAft>
                  <a:spcPts val="198"/>
                </a:spcAft>
              </a:pPr>
              <a:r>
                <a:rPr lang="en-US" sz="792" dirty="0">
                  <a:latin typeface="Calibri" panose="020F0502020204030204" pitchFamily="34" charset="0"/>
                  <a:cs typeface="Tahoma" pitchFamily="34" charset="0"/>
                </a:rPr>
                <a:t>Filters</a:t>
              </a:r>
            </a:p>
          </p:txBody>
        </p:sp>
        <p:pic>
          <p:nvPicPr>
            <p:cNvPr id="101" name="Picture 75" descr="c:\www\mkto\web\images\nlstree\default\minusb.gif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7294569" y="3438290"/>
              <a:ext cx="173037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5" name="Picture 2" descr="c:\www\mkto\web\images\nlstree\default\folderopen.gif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7467606" y="3412890"/>
              <a:ext cx="171450" cy="171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26" name="Rectangle 11"/>
            <p:cNvSpPr>
              <a:spLocks noChangeArrowheads="1"/>
            </p:cNvSpPr>
            <p:nvPr/>
          </p:nvSpPr>
          <p:spPr bwMode="auto">
            <a:xfrm>
              <a:off x="7573962" y="3396486"/>
              <a:ext cx="1158875" cy="1600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tIns="18106" bIns="18106">
              <a:spAutoFit/>
            </a:bodyPr>
            <a:lstStyle/>
            <a:p>
              <a:pPr>
                <a:spcAft>
                  <a:spcPts val="198"/>
                </a:spcAft>
              </a:pPr>
              <a:r>
                <a:rPr lang="en-US" sz="792" dirty="0">
                  <a:latin typeface="Calibri" panose="020F0502020204030204" pitchFamily="34" charset="0"/>
                  <a:cs typeface="Tahoma" pitchFamily="34" charset="0"/>
                </a:rPr>
                <a:t>User History</a:t>
              </a:r>
            </a:p>
          </p:txBody>
        </p:sp>
        <p:pic>
          <p:nvPicPr>
            <p:cNvPr id="127" name="Picture 75" descr="c:\www\mkto\web\images\nlstree\default\minusb.gif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7285037" y="4563533"/>
              <a:ext cx="173037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8" name="Picture 2" descr="c:\www\mkto\web\images\nlstree\default\folderopen.gif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7458074" y="4538133"/>
              <a:ext cx="171450" cy="171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29" name="Rectangle 11"/>
            <p:cNvSpPr>
              <a:spLocks noChangeArrowheads="1"/>
            </p:cNvSpPr>
            <p:nvPr/>
          </p:nvSpPr>
          <p:spPr bwMode="auto">
            <a:xfrm>
              <a:off x="7564430" y="4548719"/>
              <a:ext cx="1168407" cy="1603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tIns="18106" bIns="18106">
              <a:spAutoFit/>
            </a:bodyPr>
            <a:lstStyle/>
            <a:p>
              <a:pPr>
                <a:spcAft>
                  <a:spcPts val="198"/>
                </a:spcAft>
              </a:pPr>
              <a:r>
                <a:rPr lang="en-US" sz="792" dirty="0">
                  <a:latin typeface="Calibri" panose="020F0502020204030204" pitchFamily="34" charset="0"/>
                  <a:cs typeface="Tahoma" pitchFamily="34" charset="0"/>
                </a:rPr>
                <a:t>Personal Attributes</a:t>
              </a:r>
            </a:p>
          </p:txBody>
        </p:sp>
        <p:pic>
          <p:nvPicPr>
            <p:cNvPr id="130" name="Picture 75" descr="c:\www\mkto\web\images\nlstree\default\minusb.gif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7285037" y="4766732"/>
              <a:ext cx="173037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1" name="Picture 2" descr="c:\www\mkto\web\images\nlstree\default\folderopen.gif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7458074" y="4741332"/>
              <a:ext cx="171450" cy="171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32" name="Rectangle 11"/>
            <p:cNvSpPr>
              <a:spLocks noChangeArrowheads="1"/>
            </p:cNvSpPr>
            <p:nvPr/>
          </p:nvSpPr>
          <p:spPr bwMode="auto">
            <a:xfrm>
              <a:off x="7564430" y="4751918"/>
              <a:ext cx="1168407" cy="1603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tIns="18106" bIns="18106">
              <a:spAutoFit/>
            </a:bodyPr>
            <a:lstStyle/>
            <a:p>
              <a:pPr>
                <a:spcAft>
                  <a:spcPts val="198"/>
                </a:spcAft>
              </a:pPr>
              <a:r>
                <a:rPr lang="en-US" sz="792" dirty="0">
                  <a:latin typeface="Calibri" panose="020F0502020204030204" pitchFamily="34" charset="0"/>
                  <a:cs typeface="Tahoma" pitchFamily="34" charset="0"/>
                </a:rPr>
                <a:t>Company Attributes</a:t>
              </a:r>
            </a:p>
          </p:txBody>
        </p:sp>
        <p:pic>
          <p:nvPicPr>
            <p:cNvPr id="133" name="Picture 75" descr="c:\www\mkto\web\images\nlstree\default\minusb.gif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7056437" y="1955799"/>
              <a:ext cx="173037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4" name="Picture 2" descr="c:\www\mkto\web\images\nlstree\default\folderopen.gif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7229474" y="1930399"/>
              <a:ext cx="171450" cy="171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35" name="Rectangle 11"/>
            <p:cNvSpPr>
              <a:spLocks noChangeArrowheads="1"/>
            </p:cNvSpPr>
            <p:nvPr/>
          </p:nvSpPr>
          <p:spPr bwMode="auto">
            <a:xfrm>
              <a:off x="7335830" y="1940985"/>
              <a:ext cx="1168407" cy="1603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tIns="18106" bIns="18106">
              <a:spAutoFit/>
            </a:bodyPr>
            <a:lstStyle/>
            <a:p>
              <a:pPr>
                <a:spcAft>
                  <a:spcPts val="198"/>
                </a:spcAft>
              </a:pPr>
              <a:r>
                <a:rPr lang="en-US" sz="792" dirty="0">
                  <a:latin typeface="Calibri" panose="020F0502020204030204" pitchFamily="34" charset="0"/>
                  <a:cs typeface="Tahoma" pitchFamily="34" charset="0"/>
                </a:rPr>
                <a:t>Triggers</a:t>
              </a:r>
            </a:p>
          </p:txBody>
        </p:sp>
        <p:sp>
          <p:nvSpPr>
            <p:cNvPr id="136" name="Rectangle 11"/>
            <p:cNvSpPr>
              <a:spLocks noChangeArrowheads="1"/>
            </p:cNvSpPr>
            <p:nvPr/>
          </p:nvSpPr>
          <p:spPr bwMode="auto">
            <a:xfrm>
              <a:off x="7564436" y="3717690"/>
              <a:ext cx="1168401" cy="1600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tIns="18106" bIns="18106">
              <a:spAutoFit/>
            </a:bodyPr>
            <a:lstStyle/>
            <a:p>
              <a:pPr indent="113157">
                <a:spcAft>
                  <a:spcPts val="198"/>
                </a:spcAft>
                <a:buFont typeface="Arial" charset="0"/>
                <a:buChar char="•"/>
              </a:pPr>
              <a:r>
                <a:rPr lang="en-US" sz="792" dirty="0">
                  <a:latin typeface="Calibri" panose="020F0502020204030204" pitchFamily="34" charset="0"/>
                  <a:cs typeface="Tahoma" pitchFamily="34" charset="0"/>
                </a:rPr>
                <a:t>Visited Page</a:t>
              </a:r>
            </a:p>
          </p:txBody>
        </p:sp>
        <p:sp>
          <p:nvSpPr>
            <p:cNvPr id="137" name="Rectangle 11"/>
            <p:cNvSpPr>
              <a:spLocks noChangeArrowheads="1"/>
            </p:cNvSpPr>
            <p:nvPr/>
          </p:nvSpPr>
          <p:spPr bwMode="auto">
            <a:xfrm>
              <a:off x="7564436" y="3870090"/>
              <a:ext cx="1168401" cy="1600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tIns="18106" bIns="18106">
              <a:spAutoFit/>
            </a:bodyPr>
            <a:lstStyle/>
            <a:p>
              <a:pPr indent="113157">
                <a:spcAft>
                  <a:spcPts val="198"/>
                </a:spcAft>
                <a:buFont typeface="Arial" charset="0"/>
                <a:buChar char="•"/>
              </a:pPr>
              <a:r>
                <a:rPr lang="en-US" sz="792" dirty="0">
                  <a:latin typeface="Calibri" panose="020F0502020204030204" pitchFamily="34" charset="0"/>
                  <a:cs typeface="Tahoma" pitchFamily="34" charset="0"/>
                </a:rPr>
                <a:t>Opened Email</a:t>
              </a:r>
            </a:p>
          </p:txBody>
        </p:sp>
        <p:sp>
          <p:nvSpPr>
            <p:cNvPr id="138" name="Rectangle 11"/>
            <p:cNvSpPr>
              <a:spLocks noChangeArrowheads="1"/>
            </p:cNvSpPr>
            <p:nvPr/>
          </p:nvSpPr>
          <p:spPr bwMode="auto">
            <a:xfrm>
              <a:off x="7564436" y="4047891"/>
              <a:ext cx="1168401" cy="1600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tIns="18106" bIns="18106">
              <a:spAutoFit/>
            </a:bodyPr>
            <a:lstStyle/>
            <a:p>
              <a:pPr indent="113157">
                <a:spcAft>
                  <a:spcPts val="198"/>
                </a:spcAft>
                <a:buFont typeface="Arial" charset="0"/>
                <a:buChar char="•"/>
              </a:pPr>
              <a:r>
                <a:rPr lang="en-US" sz="792" dirty="0">
                  <a:latin typeface="Calibri" panose="020F0502020204030204" pitchFamily="34" charset="0"/>
                  <a:cs typeface="Tahoma" pitchFamily="34" charset="0"/>
                </a:rPr>
                <a:t>Clicked on Email</a:t>
              </a:r>
            </a:p>
          </p:txBody>
        </p:sp>
        <p:sp>
          <p:nvSpPr>
            <p:cNvPr id="139" name="Rectangle 11"/>
            <p:cNvSpPr>
              <a:spLocks noChangeArrowheads="1"/>
            </p:cNvSpPr>
            <p:nvPr/>
          </p:nvSpPr>
          <p:spPr bwMode="auto">
            <a:xfrm>
              <a:off x="7564436" y="4208758"/>
              <a:ext cx="1168401" cy="1600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tIns="18106" bIns="18106">
              <a:spAutoFit/>
            </a:bodyPr>
            <a:lstStyle/>
            <a:p>
              <a:pPr indent="113157">
                <a:spcAft>
                  <a:spcPts val="198"/>
                </a:spcAft>
                <a:buFont typeface="Arial" charset="0"/>
                <a:buChar char="•"/>
              </a:pPr>
              <a:r>
                <a:rPr lang="en-US" sz="792" dirty="0">
                  <a:latin typeface="Calibri" panose="020F0502020204030204" pitchFamily="34" charset="0"/>
                  <a:cs typeface="Tahoma" pitchFamily="34" charset="0"/>
                </a:rPr>
                <a:t>Was sent email</a:t>
              </a:r>
            </a:p>
          </p:txBody>
        </p:sp>
        <p:sp>
          <p:nvSpPr>
            <p:cNvPr id="140" name="Rectangle 11"/>
            <p:cNvSpPr>
              <a:spLocks noChangeArrowheads="1"/>
            </p:cNvSpPr>
            <p:nvPr/>
          </p:nvSpPr>
          <p:spPr bwMode="auto">
            <a:xfrm>
              <a:off x="7564436" y="4361158"/>
              <a:ext cx="1168401" cy="1600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tIns="18106" bIns="18106">
              <a:spAutoFit/>
            </a:bodyPr>
            <a:lstStyle/>
            <a:p>
              <a:pPr indent="113157">
                <a:spcAft>
                  <a:spcPts val="198"/>
                </a:spcAft>
                <a:buFont typeface="Arial" charset="0"/>
                <a:buChar char="•"/>
              </a:pPr>
              <a:r>
                <a:rPr lang="en-US" sz="792" dirty="0">
                  <a:latin typeface="Calibri" panose="020F0502020204030204" pitchFamily="34" charset="0"/>
                  <a:cs typeface="Tahoma" pitchFamily="34" charset="0"/>
                </a:rPr>
                <a:t>Field Changed</a:t>
              </a:r>
            </a:p>
          </p:txBody>
        </p:sp>
        <p:sp>
          <p:nvSpPr>
            <p:cNvPr id="141" name="Rectangle 11"/>
            <p:cNvSpPr>
              <a:spLocks noChangeArrowheads="1"/>
            </p:cNvSpPr>
            <p:nvPr/>
          </p:nvSpPr>
          <p:spPr bwMode="auto">
            <a:xfrm>
              <a:off x="7355947" y="2980268"/>
              <a:ext cx="1244601" cy="1603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tIns="18106" bIns="18106">
              <a:spAutoFit/>
            </a:bodyPr>
            <a:lstStyle/>
            <a:p>
              <a:pPr indent="113157">
                <a:spcAft>
                  <a:spcPts val="198"/>
                </a:spcAft>
                <a:buFont typeface="Arial" charset="0"/>
                <a:buChar char="•"/>
              </a:pPr>
              <a:r>
                <a:rPr lang="en-US" sz="792" dirty="0">
                  <a:latin typeface="Calibri" panose="020F0502020204030204" pitchFamily="34" charset="0"/>
                  <a:cs typeface="Tahoma" pitchFamily="34" charset="0"/>
                </a:rPr>
                <a:t>Data Value Changes</a:t>
              </a:r>
            </a:p>
          </p:txBody>
        </p:sp>
        <p:pic>
          <p:nvPicPr>
            <p:cNvPr id="142" name="Picture 2" descr="C:\Setup\iconExperience\16x16\plain\flash.png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7385579" y="2116664"/>
              <a:ext cx="128058" cy="128058"/>
            </a:xfrm>
            <a:prstGeom prst="rect">
              <a:avLst/>
            </a:prstGeom>
            <a:noFill/>
          </p:spPr>
        </p:pic>
        <p:pic>
          <p:nvPicPr>
            <p:cNvPr id="143" name="Picture 2" descr="C:\Setup\iconExperience\16x16\plain\flash.png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7395102" y="2284939"/>
              <a:ext cx="128058" cy="128058"/>
            </a:xfrm>
            <a:prstGeom prst="rect">
              <a:avLst/>
            </a:prstGeom>
            <a:noFill/>
          </p:spPr>
        </p:pic>
        <p:pic>
          <p:nvPicPr>
            <p:cNvPr id="144" name="Picture 2" descr="C:\Setup\iconExperience\16x16\plain\flash.png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7385579" y="2447924"/>
              <a:ext cx="128058" cy="128058"/>
            </a:xfrm>
            <a:prstGeom prst="rect">
              <a:avLst/>
            </a:prstGeom>
            <a:noFill/>
          </p:spPr>
        </p:pic>
        <p:pic>
          <p:nvPicPr>
            <p:cNvPr id="145" name="Picture 2" descr="C:\Setup\iconExperience\16x16\plain\flash.png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7395102" y="2616199"/>
              <a:ext cx="128058" cy="128058"/>
            </a:xfrm>
            <a:prstGeom prst="rect">
              <a:avLst/>
            </a:prstGeom>
            <a:noFill/>
          </p:spPr>
        </p:pic>
        <p:pic>
          <p:nvPicPr>
            <p:cNvPr id="146" name="Picture 2" descr="C:\Setup\iconExperience\16x16\plain\flash.png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7385579" y="2795056"/>
              <a:ext cx="128058" cy="128058"/>
            </a:xfrm>
            <a:prstGeom prst="rect">
              <a:avLst/>
            </a:prstGeom>
            <a:noFill/>
          </p:spPr>
        </p:pic>
        <p:pic>
          <p:nvPicPr>
            <p:cNvPr id="147" name="Picture 2" descr="C:\Setup\iconExperience\16x16\plain\flash.png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7395102" y="2988732"/>
              <a:ext cx="128058" cy="128058"/>
            </a:xfrm>
            <a:prstGeom prst="rect">
              <a:avLst/>
            </a:prstGeom>
            <a:noFill/>
          </p:spPr>
        </p:pic>
        <p:pic>
          <p:nvPicPr>
            <p:cNvPr id="148" name="Picture 2" descr="C:\Setup\iconExperience\16x16\plain\funnel.png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7606771" y="3589865"/>
              <a:ext cx="120650" cy="120650"/>
            </a:xfrm>
            <a:prstGeom prst="rect">
              <a:avLst/>
            </a:prstGeom>
            <a:noFill/>
          </p:spPr>
        </p:pic>
        <p:pic>
          <p:nvPicPr>
            <p:cNvPr id="149" name="Picture 2" descr="C:\Setup\iconExperience\16x16\plain\funnel.png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7606771" y="3750732"/>
              <a:ext cx="120650" cy="120650"/>
            </a:xfrm>
            <a:prstGeom prst="rect">
              <a:avLst/>
            </a:prstGeom>
            <a:noFill/>
          </p:spPr>
        </p:pic>
        <p:pic>
          <p:nvPicPr>
            <p:cNvPr id="150" name="Picture 2" descr="C:\Setup\iconExperience\16x16\plain\funnel.png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7606771" y="3911599"/>
              <a:ext cx="120650" cy="120650"/>
            </a:xfrm>
            <a:prstGeom prst="rect">
              <a:avLst/>
            </a:prstGeom>
            <a:noFill/>
          </p:spPr>
        </p:pic>
        <p:pic>
          <p:nvPicPr>
            <p:cNvPr id="151" name="Picture 2" descr="C:\Setup\iconExperience\16x16\plain\funnel.png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7606771" y="4063996"/>
              <a:ext cx="120650" cy="120650"/>
            </a:xfrm>
            <a:prstGeom prst="rect">
              <a:avLst/>
            </a:prstGeom>
            <a:noFill/>
          </p:spPr>
        </p:pic>
        <p:pic>
          <p:nvPicPr>
            <p:cNvPr id="152" name="Picture 2" descr="C:\Setup\iconExperience\16x16\plain\funnel.png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7606771" y="4224863"/>
              <a:ext cx="120650" cy="120650"/>
            </a:xfrm>
            <a:prstGeom prst="rect">
              <a:avLst/>
            </a:prstGeom>
            <a:noFill/>
          </p:spPr>
        </p:pic>
        <p:pic>
          <p:nvPicPr>
            <p:cNvPr id="153" name="Picture 2" descr="C:\Setup\iconExperience\16x16\plain\funnel.png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7606771" y="4385730"/>
              <a:ext cx="120650" cy="120650"/>
            </a:xfrm>
            <a:prstGeom prst="rect">
              <a:avLst/>
            </a:prstGeom>
            <a:noFill/>
          </p:spPr>
        </p:pic>
      </p:grpSp>
      <p:sp>
        <p:nvSpPr>
          <p:cNvPr id="154" name="Rectangle 139"/>
          <p:cNvSpPr>
            <a:spLocks noChangeArrowheads="1"/>
          </p:cNvSpPr>
          <p:nvPr/>
        </p:nvSpPr>
        <p:spPr bwMode="auto">
          <a:xfrm>
            <a:off x="649102" y="2448275"/>
            <a:ext cx="5824734" cy="5280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/>
          <a:lstStyle/>
          <a:p>
            <a:pPr>
              <a:spcAft>
                <a:spcPts val="1188"/>
              </a:spcAft>
              <a:tabLst>
                <a:tab pos="1073420" algn="l"/>
              </a:tabLst>
              <a:defRPr/>
            </a:pPr>
            <a:r>
              <a:rPr lang="en-US" sz="1386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Tahoma" pitchFamily="34" charset="0"/>
              </a:rPr>
              <a:t>Smart List</a:t>
            </a:r>
            <a:br>
              <a:rPr lang="en-US" sz="1386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Tahoma" pitchFamily="34" charset="0"/>
              </a:rPr>
            </a:br>
            <a:r>
              <a:rPr lang="en-US" sz="1386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Tahoma" pitchFamily="34" charset="0"/>
              </a:rPr>
              <a:t>Define who is part of this campaign</a:t>
            </a:r>
          </a:p>
        </p:txBody>
      </p:sp>
      <p:sp>
        <p:nvSpPr>
          <p:cNvPr id="155" name="Rectangle 154"/>
          <p:cNvSpPr/>
          <p:nvPr/>
        </p:nvSpPr>
        <p:spPr>
          <a:xfrm>
            <a:off x="653817" y="3084803"/>
            <a:ext cx="5955073" cy="2591461"/>
          </a:xfrm>
          <a:prstGeom prst="rect">
            <a:avLst/>
          </a:prstGeom>
          <a:ln w="28575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376" i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</a:rPr>
              <a:t>Drag action from the left</a:t>
            </a:r>
          </a:p>
        </p:txBody>
      </p:sp>
      <p:sp>
        <p:nvSpPr>
          <p:cNvPr id="157" name="Rectangle 4"/>
          <p:cNvSpPr>
            <a:spLocks noChangeArrowheads="1"/>
          </p:cNvSpPr>
          <p:nvPr/>
        </p:nvSpPr>
        <p:spPr bwMode="auto">
          <a:xfrm>
            <a:off x="1818428" y="473374"/>
            <a:ext cx="1079740" cy="2278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4277" tIns="37138" rIns="74277" bIns="37138">
            <a:spAutoFit/>
          </a:bodyPr>
          <a:lstStyle/>
          <a:p>
            <a:pPr algn="ctr"/>
            <a:r>
              <a:rPr lang="en-US" sz="990" b="1" dirty="0">
                <a:latin typeface="Calibri" panose="020F0502020204030204" pitchFamily="34" charset="0"/>
              </a:rPr>
              <a:t>My Marketo</a:t>
            </a:r>
          </a:p>
        </p:txBody>
      </p:sp>
      <p:sp>
        <p:nvSpPr>
          <p:cNvPr id="158" name="Rectangle 4"/>
          <p:cNvSpPr>
            <a:spLocks noChangeArrowheads="1"/>
          </p:cNvSpPr>
          <p:nvPr/>
        </p:nvSpPr>
        <p:spPr bwMode="auto">
          <a:xfrm>
            <a:off x="6126387" y="1165789"/>
            <a:ext cx="1161468" cy="2278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4277" tIns="37138" rIns="74277" bIns="37138">
            <a:spAutoFit/>
          </a:bodyPr>
          <a:lstStyle/>
          <a:p>
            <a:pPr algn="ctr"/>
            <a:r>
              <a:rPr lang="en-US" sz="990" b="1">
                <a:latin typeface="Calibri" panose="020F0502020204030204" pitchFamily="34" charset="0"/>
              </a:rPr>
              <a:t>Lead Database</a:t>
            </a:r>
          </a:p>
        </p:txBody>
      </p:sp>
      <p:sp>
        <p:nvSpPr>
          <p:cNvPr id="159" name="Rectangle 4"/>
          <p:cNvSpPr>
            <a:spLocks noChangeArrowheads="1"/>
          </p:cNvSpPr>
          <p:nvPr/>
        </p:nvSpPr>
        <p:spPr bwMode="auto">
          <a:xfrm>
            <a:off x="4905197" y="473374"/>
            <a:ext cx="1078168" cy="2278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4277" tIns="37138" rIns="74277" bIns="37138">
            <a:spAutoFit/>
          </a:bodyPr>
          <a:lstStyle/>
          <a:p>
            <a:pPr algn="ctr"/>
            <a:r>
              <a:rPr lang="en-US" sz="990" b="1">
                <a:latin typeface="Calibri" panose="020F0502020204030204" pitchFamily="34" charset="0"/>
              </a:rPr>
              <a:t>Design Studio</a:t>
            </a:r>
          </a:p>
        </p:txBody>
      </p:sp>
      <p:sp>
        <p:nvSpPr>
          <p:cNvPr id="160" name="Rectangle 4"/>
          <p:cNvSpPr>
            <a:spLocks noChangeArrowheads="1"/>
          </p:cNvSpPr>
          <p:nvPr/>
        </p:nvSpPr>
        <p:spPr bwMode="auto">
          <a:xfrm>
            <a:off x="7492172" y="1165789"/>
            <a:ext cx="1078168" cy="2278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4277" tIns="37138" rIns="74277" bIns="37138">
            <a:spAutoFit/>
          </a:bodyPr>
          <a:lstStyle/>
          <a:p>
            <a:pPr algn="ctr"/>
            <a:r>
              <a:rPr lang="en-US" sz="990" b="1">
                <a:latin typeface="Calibri" panose="020F0502020204030204" pitchFamily="34" charset="0"/>
              </a:rPr>
              <a:t>Analytics</a:t>
            </a:r>
          </a:p>
        </p:txBody>
      </p:sp>
      <p:sp>
        <p:nvSpPr>
          <p:cNvPr id="161" name="Round Same Side Corner Rectangle 160"/>
          <p:cNvSpPr/>
          <p:nvPr/>
        </p:nvSpPr>
        <p:spPr>
          <a:xfrm>
            <a:off x="3041190" y="397934"/>
            <a:ext cx="1584248" cy="301761"/>
          </a:xfrm>
          <a:prstGeom prst="round2SameRect">
            <a:avLst/>
          </a:prstGeom>
          <a:solidFill>
            <a:schemeClr val="tx1">
              <a:lumMod val="75000"/>
              <a:lumOff val="25000"/>
            </a:schemeClr>
          </a:solidFill>
          <a:ln w="3175">
            <a:solidFill>
              <a:schemeClr val="accent1">
                <a:shade val="50000"/>
                <a:alpha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742748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90" b="1" dirty="0">
                <a:solidFill>
                  <a:schemeClr val="bg1"/>
                </a:solidFill>
                <a:latin typeface="Calibri" panose="020F0502020204030204" pitchFamily="34" charset="0"/>
              </a:rPr>
              <a:t>Marketing Activities</a:t>
            </a:r>
          </a:p>
        </p:txBody>
      </p:sp>
      <p:sp>
        <p:nvSpPr>
          <p:cNvPr id="162" name="Rectangle 4"/>
          <p:cNvSpPr>
            <a:spLocks noChangeArrowheads="1"/>
          </p:cNvSpPr>
          <p:nvPr/>
        </p:nvSpPr>
        <p:spPr bwMode="auto">
          <a:xfrm>
            <a:off x="724542" y="1605882"/>
            <a:ext cx="905284" cy="1964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4277" tIns="37138" rIns="74277" bIns="37138">
            <a:spAutoFit/>
          </a:bodyPr>
          <a:lstStyle/>
          <a:p>
            <a:r>
              <a:rPr lang="en-US" sz="792" u="sng" dirty="0">
                <a:solidFill>
                  <a:srgbClr val="002060"/>
                </a:solidFill>
                <a:latin typeface="Calibri" panose="020F0502020204030204" pitchFamily="34" charset="0"/>
                <a:cs typeface="Tahoma" pitchFamily="34" charset="0"/>
              </a:rPr>
              <a:t>Campaign Menu</a:t>
            </a:r>
          </a:p>
        </p:txBody>
      </p:sp>
      <p:sp>
        <p:nvSpPr>
          <p:cNvPr id="163" name="Down Arrow 162"/>
          <p:cNvSpPr/>
          <p:nvPr/>
        </p:nvSpPr>
        <p:spPr>
          <a:xfrm>
            <a:off x="1592106" y="1659318"/>
            <a:ext cx="113161" cy="117875"/>
          </a:xfrm>
          <a:prstGeom prst="down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defTabSz="742748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376">
              <a:latin typeface="Calibri" panose="020F0502020204030204" pitchFamily="34" charset="0"/>
            </a:endParaRPr>
          </a:p>
        </p:txBody>
      </p:sp>
      <p:sp>
        <p:nvSpPr>
          <p:cNvPr id="164" name="Rounded Rectangle 163"/>
          <p:cNvSpPr/>
          <p:nvPr/>
        </p:nvSpPr>
        <p:spPr>
          <a:xfrm>
            <a:off x="6005367" y="5785123"/>
            <a:ext cx="678963" cy="226321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990" dirty="0">
                <a:latin typeface="Calibri" panose="020F0502020204030204" pitchFamily="34" charset="0"/>
                <a:ea typeface="Tahoma" pitchFamily="34" charset="0"/>
                <a:cs typeface="Tahoma" pitchFamily="34" charset="0"/>
              </a:rPr>
              <a:t>Done</a:t>
            </a:r>
          </a:p>
        </p:txBody>
      </p:sp>
      <p:sp>
        <p:nvSpPr>
          <p:cNvPr id="165" name="Rectangle 11"/>
          <p:cNvSpPr>
            <a:spLocks noChangeArrowheads="1"/>
          </p:cNvSpPr>
          <p:nvPr/>
        </p:nvSpPr>
        <p:spPr bwMode="auto">
          <a:xfrm>
            <a:off x="4421118" y="5751705"/>
            <a:ext cx="1584248" cy="3351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tabLst>
                <a:tab pos="1357884" algn="l"/>
              </a:tabLst>
              <a:defRPr/>
            </a:pPr>
            <a:r>
              <a:rPr lang="en-US" sz="792" b="1" i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Tahoma" pitchFamily="34" charset="0"/>
              </a:rPr>
              <a:t>Auto-save ON</a:t>
            </a:r>
          </a:p>
          <a:p>
            <a:pPr>
              <a:tabLst>
                <a:tab pos="1357884" algn="l"/>
              </a:tabLst>
              <a:defRPr/>
            </a:pPr>
            <a:r>
              <a:rPr lang="en-US" sz="792" i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Tahoma" pitchFamily="34" charset="0"/>
              </a:rPr>
              <a:t>Last Saved:  Aug 12, 12:42pm</a:t>
            </a:r>
          </a:p>
        </p:txBody>
      </p:sp>
      <p:sp>
        <p:nvSpPr>
          <p:cNvPr id="167" name="Rectangle 4"/>
          <p:cNvSpPr>
            <a:spLocks noChangeArrowheads="1"/>
          </p:cNvSpPr>
          <p:nvPr/>
        </p:nvSpPr>
        <p:spPr bwMode="auto">
          <a:xfrm>
            <a:off x="1856146" y="1605882"/>
            <a:ext cx="905284" cy="1964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4277" tIns="37138" rIns="74277" bIns="37138">
            <a:spAutoFit/>
          </a:bodyPr>
          <a:lstStyle/>
          <a:p>
            <a:r>
              <a:rPr lang="en-US" sz="792" u="sng" dirty="0">
                <a:solidFill>
                  <a:srgbClr val="002060"/>
                </a:solidFill>
                <a:latin typeface="Calibri" panose="020F0502020204030204" pitchFamily="34" charset="0"/>
                <a:cs typeface="Tahoma" pitchFamily="34" charset="0"/>
              </a:rPr>
              <a:t>Run Flow test</a:t>
            </a:r>
          </a:p>
        </p:txBody>
      </p:sp>
      <p:pic>
        <p:nvPicPr>
          <p:cNvPr id="168" name="Picture 2" descr="c:\www\mkto\web\images\checked.gif"/>
          <p:cNvPicPr>
            <a:picLocks noChangeAspect="1" noChangeArrowheads="1"/>
          </p:cNvPicPr>
          <p:nvPr/>
        </p:nvPicPr>
        <p:blipFill>
          <a:blip r:embed="rId8"/>
          <a:stretch>
            <a:fillRect/>
          </a:stretch>
        </p:blipFill>
        <p:spPr bwMode="auto">
          <a:xfrm>
            <a:off x="4270238" y="5852180"/>
            <a:ext cx="144023" cy="150881"/>
          </a:xfrm>
          <a:prstGeom prst="rect">
            <a:avLst/>
          </a:prstGeom>
          <a:noFill/>
        </p:spPr>
      </p:pic>
      <p:sp>
        <p:nvSpPr>
          <p:cNvPr id="169" name="Round Same Side Corner Rectangle 168"/>
          <p:cNvSpPr/>
          <p:nvPr/>
        </p:nvSpPr>
        <p:spPr>
          <a:xfrm>
            <a:off x="608890" y="1077744"/>
            <a:ext cx="1282486" cy="301761"/>
          </a:xfrm>
          <a:prstGeom prst="round2Same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 defTabSz="742748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b="1" dirty="0">
                <a:solidFill>
                  <a:schemeClr val="bg1"/>
                </a:solidFill>
                <a:latin typeface="Calibri" panose="020F0502020204030204" pitchFamily="34" charset="0"/>
              </a:rPr>
              <a:t>Free Trial Scenario</a:t>
            </a:r>
          </a:p>
        </p:txBody>
      </p:sp>
      <p:sp>
        <p:nvSpPr>
          <p:cNvPr id="170" name="Round Same Side Corner Rectangle 169"/>
          <p:cNvSpPr/>
          <p:nvPr/>
        </p:nvSpPr>
        <p:spPr>
          <a:xfrm>
            <a:off x="1938078" y="1142407"/>
            <a:ext cx="678963" cy="231037"/>
          </a:xfrm>
          <a:prstGeom prst="round2Same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742748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b="1" dirty="0">
                <a:solidFill>
                  <a:schemeClr val="bg1"/>
                </a:solidFill>
                <a:latin typeface="Calibri" panose="020F0502020204030204" pitchFamily="34" charset="0"/>
              </a:rPr>
              <a:t>Budget</a:t>
            </a:r>
          </a:p>
        </p:txBody>
      </p:sp>
      <p:pic>
        <p:nvPicPr>
          <p:cNvPr id="171" name="Picture 68" descr="C:\Setup\iconExperience\16x16\plain\cubes.png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660029" y="1142407"/>
            <a:ext cx="163454" cy="163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2" name="Round Same Side Corner Rectangle 171"/>
          <p:cNvSpPr/>
          <p:nvPr/>
        </p:nvSpPr>
        <p:spPr>
          <a:xfrm>
            <a:off x="2670927" y="1142407"/>
            <a:ext cx="678963" cy="231037"/>
          </a:xfrm>
          <a:prstGeom prst="round2Same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742748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b="1" dirty="0">
                <a:solidFill>
                  <a:schemeClr val="bg1"/>
                </a:solidFill>
                <a:latin typeface="Calibri" panose="020F0502020204030204" pitchFamily="34" charset="0"/>
              </a:rPr>
              <a:t>Schedule</a:t>
            </a:r>
          </a:p>
        </p:txBody>
      </p:sp>
      <p:sp>
        <p:nvSpPr>
          <p:cNvPr id="173" name="Round Same Side Corner Rectangle 172"/>
          <p:cNvSpPr/>
          <p:nvPr/>
        </p:nvSpPr>
        <p:spPr>
          <a:xfrm>
            <a:off x="3403776" y="1142407"/>
            <a:ext cx="678963" cy="231037"/>
          </a:xfrm>
          <a:prstGeom prst="round2Same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742748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b="1" dirty="0">
                <a:solidFill>
                  <a:schemeClr val="bg1"/>
                </a:solidFill>
                <a:latin typeface="Calibri" panose="020F0502020204030204" pitchFamily="34" charset="0"/>
              </a:rPr>
              <a:t>Flow</a:t>
            </a:r>
          </a:p>
        </p:txBody>
      </p:sp>
      <p:sp>
        <p:nvSpPr>
          <p:cNvPr id="174" name="Round Same Side Corner Rectangle 173"/>
          <p:cNvSpPr/>
          <p:nvPr/>
        </p:nvSpPr>
        <p:spPr>
          <a:xfrm>
            <a:off x="4143810" y="1142407"/>
            <a:ext cx="980725" cy="231037"/>
          </a:xfrm>
          <a:prstGeom prst="round2Same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742748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b="1" dirty="0">
                <a:solidFill>
                  <a:schemeClr val="bg1"/>
                </a:solidFill>
                <a:latin typeface="Calibri" panose="020F0502020204030204" pitchFamily="34" charset="0"/>
              </a:rPr>
              <a:t>Campaign Log</a:t>
            </a:r>
          </a:p>
        </p:txBody>
      </p:sp>
      <p:sp>
        <p:nvSpPr>
          <p:cNvPr id="176" name="Rectangular Callout 175"/>
          <p:cNvSpPr/>
          <p:nvPr/>
        </p:nvSpPr>
        <p:spPr>
          <a:xfrm>
            <a:off x="2384229" y="5181600"/>
            <a:ext cx="1584248" cy="603523"/>
          </a:xfrm>
          <a:prstGeom prst="wedgeRectCallout">
            <a:avLst>
              <a:gd name="adj1" fmla="val 64023"/>
              <a:gd name="adj2" fmla="val 72820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90" b="1" dirty="0">
                <a:latin typeface="Calibri" panose="020F0502020204030204" pitchFamily="34" charset="0"/>
              </a:rPr>
              <a:t>Important.  </a:t>
            </a:r>
            <a:r>
              <a:rPr lang="en-US" sz="990" dirty="0">
                <a:latin typeface="Calibri" panose="020F0502020204030204" pitchFamily="34" charset="0"/>
              </a:rPr>
              <a:t>This will help users understand the inline editing paradigm</a:t>
            </a:r>
          </a:p>
        </p:txBody>
      </p:sp>
      <p:pic>
        <p:nvPicPr>
          <p:cNvPr id="177" name="Picture 33" descr="pointer.png"/>
          <p:cNvPicPr>
            <a:picLocks noChangeAspect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5250964" y="1391223"/>
            <a:ext cx="518652" cy="518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8" name="Rectangle 11"/>
          <p:cNvSpPr>
            <a:spLocks noChangeArrowheads="1"/>
          </p:cNvSpPr>
          <p:nvPr/>
        </p:nvSpPr>
        <p:spPr bwMode="auto">
          <a:xfrm>
            <a:off x="7584283" y="4233696"/>
            <a:ext cx="1232193" cy="1587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tIns="18106" bIns="18106">
            <a:spAutoFit/>
          </a:bodyPr>
          <a:lstStyle/>
          <a:p>
            <a:pPr indent="113157">
              <a:spcAft>
                <a:spcPts val="198"/>
              </a:spcAft>
              <a:buFont typeface="Arial" charset="0"/>
              <a:buChar char="•"/>
            </a:pPr>
            <a:r>
              <a:rPr lang="en-US" sz="792" dirty="0">
                <a:latin typeface="Calibri" panose="020F0502020204030204" pitchFamily="34" charset="0"/>
                <a:cs typeface="Tahoma" pitchFamily="34" charset="0"/>
              </a:rPr>
              <a:t>Filled Out Form</a:t>
            </a:r>
          </a:p>
        </p:txBody>
      </p:sp>
      <p:sp>
        <p:nvSpPr>
          <p:cNvPr id="175" name="Round Same Side Corner Rectangle 174"/>
          <p:cNvSpPr/>
          <p:nvPr/>
        </p:nvSpPr>
        <p:spPr>
          <a:xfrm>
            <a:off x="5189196" y="1111673"/>
            <a:ext cx="754404" cy="280821"/>
          </a:xfrm>
          <a:prstGeom prst="round2SameRect">
            <a:avLst/>
          </a:prstGeom>
          <a:solidFill>
            <a:srgbClr val="AEB0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742748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b="1" dirty="0">
                <a:solidFill>
                  <a:srgbClr val="002060"/>
                </a:solidFill>
                <a:latin typeface="Calibri" panose="020F0502020204030204" pitchFamily="34" charset="0"/>
              </a:rPr>
              <a:t>Smart List</a:t>
            </a:r>
          </a:p>
        </p:txBody>
      </p:sp>
      <p:sp>
        <p:nvSpPr>
          <p:cNvPr id="180" name="Rectangle 4"/>
          <p:cNvSpPr>
            <a:spLocks noChangeArrowheads="1"/>
          </p:cNvSpPr>
          <p:nvPr/>
        </p:nvSpPr>
        <p:spPr bwMode="auto">
          <a:xfrm>
            <a:off x="6126387" y="464609"/>
            <a:ext cx="1161468" cy="2278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4277" tIns="37138" rIns="74277" bIns="37138">
            <a:spAutoFit/>
          </a:bodyPr>
          <a:lstStyle/>
          <a:p>
            <a:pPr algn="ctr"/>
            <a:r>
              <a:rPr lang="en-US" sz="990" b="1" dirty="0">
                <a:latin typeface="Calibri" panose="020F0502020204030204" pitchFamily="34" charset="0"/>
              </a:rPr>
              <a:t>Lead Database</a:t>
            </a:r>
          </a:p>
        </p:txBody>
      </p:sp>
      <p:sp>
        <p:nvSpPr>
          <p:cNvPr id="181" name="Rectangle 180"/>
          <p:cNvSpPr/>
          <p:nvPr/>
        </p:nvSpPr>
        <p:spPr>
          <a:xfrm>
            <a:off x="8022556" y="115542"/>
            <a:ext cx="962764" cy="180743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91" i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Tahoma" pitchFamily="34" charset="0"/>
                <a:cs typeface="Tahoma" pitchFamily="34" charset="0"/>
              </a:rPr>
              <a:t>QuickJump…</a:t>
            </a:r>
          </a:p>
        </p:txBody>
      </p:sp>
      <p:sp>
        <p:nvSpPr>
          <p:cNvPr id="182" name="Rectangle 4"/>
          <p:cNvSpPr>
            <a:spLocks noChangeArrowheads="1"/>
          </p:cNvSpPr>
          <p:nvPr/>
        </p:nvSpPr>
        <p:spPr bwMode="auto">
          <a:xfrm>
            <a:off x="4870250" y="93960"/>
            <a:ext cx="3045904" cy="1964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4277" tIns="37138" rIns="74277" bIns="37138">
            <a:spAutoFit/>
          </a:bodyPr>
          <a:lstStyle/>
          <a:p>
            <a:pPr algn="r"/>
            <a:r>
              <a:rPr lang="en-US" sz="792" u="sng">
                <a:solidFill>
                  <a:srgbClr val="002060"/>
                </a:solidFill>
                <a:latin typeface="Calibri" panose="020F0502020204030204" pitchFamily="34" charset="0"/>
                <a:cs typeface="Tahoma" pitchFamily="34" charset="0"/>
              </a:rPr>
              <a:t>Admin</a:t>
            </a:r>
            <a:r>
              <a:rPr lang="en-US" sz="792">
                <a:solidFill>
                  <a:srgbClr val="002060"/>
                </a:solidFill>
                <a:latin typeface="Calibri" panose="020F0502020204030204" pitchFamily="34" charset="0"/>
                <a:cs typeface="Tahoma" pitchFamily="34" charset="0"/>
              </a:rPr>
              <a:t>  | Logged in as: Demo User |  </a:t>
            </a:r>
            <a:r>
              <a:rPr lang="en-US" sz="792" u="sng">
                <a:solidFill>
                  <a:srgbClr val="002060"/>
                </a:solidFill>
                <a:latin typeface="Calibri" panose="020F0502020204030204" pitchFamily="34" charset="0"/>
                <a:cs typeface="Tahoma" pitchFamily="34" charset="0"/>
              </a:rPr>
              <a:t>Logout</a:t>
            </a:r>
          </a:p>
        </p:txBody>
      </p:sp>
      <p:sp>
        <p:nvSpPr>
          <p:cNvPr id="81" name="Rectangle 80"/>
          <p:cNvSpPr/>
          <p:nvPr/>
        </p:nvSpPr>
        <p:spPr>
          <a:xfrm>
            <a:off x="6446067" y="0"/>
            <a:ext cx="2697933" cy="688063"/>
          </a:xfrm>
          <a:prstGeom prst="rect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chemeClr val="tx1"/>
                </a:solidFill>
                <a:latin typeface="Calibri" panose="020F0502020204030204" pitchFamily="34" charset="0"/>
              </a:rPr>
              <a:t>Sep, 2007</a:t>
            </a:r>
            <a:endParaRPr lang="en-US" sz="40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1246291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9.77831E-7 3.61111E-6 L 0.32634 0.45225 " pathEditMode="relative" rAng="0" ptsTypes="AA">
                                      <p:cBhvr>
                                        <p:cTn id="10" dur="10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300" y="226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2634 0.45225 L 0.06238 0.42448 " pathEditMode="relative" rAng="0" ptsTypes="AA">
                                      <p:cBhvr>
                                        <p:cTn id="13" dur="10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200" y="-1400"/>
                                    </p:animMotion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4824E-6 4.25926E-6 L -0.24609 -0.02373 " pathEditMode="relative" rAng="0" ptsTypes="AA">
                                      <p:cBhvr>
                                        <p:cTn id="17" dur="100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300" y="-1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8" grpId="0"/>
      <p:bldP spid="178" grpId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PRESENTATIONDONOTDELETE" val="&lt;?xml version=&quot;1.0&quot; encoding=&quot;UTF-16&quot; standalone=&quot;yes&quot;?&gt;&#10;&lt;root reqver=&quot;17839&quot;&gt;&lt;version val=&quot;21076&quot;/&gt;&lt;CPresentation id=&quot;1&quot;&gt;&lt;m_defprecNumber idref=&quot;2&quot;/&gt;&lt;m_defprecPercent idref=&quot;3&quot;/&gt;&lt;m_defprecDate idref=&quot;4&quot;/&gt;&lt;m_defprecYear idref=&quot;5&quot;/&gt;&lt;m_defprecQuarter idref=&quot;6&quot;/&gt;&lt;m_defprecMonth idref=&quot;7&quot;/&gt;&lt;m_defprecWeek idref=&quot;8&quot;/&gt;&lt;m_defprecDay idref=&quot;9&quot;/&gt;&lt;m_mruColor&gt;&lt;m_vecMRU length=&quot;0&quot;/&gt;&lt;/m_mruColor&gt;&lt;m_mapectfillschemeMRU&gt;&lt;key val=&quot;2&quot;/&gt;&lt;elem&gt;&lt;m_nPartnerID val=&quot;530&quot;/&gt;&lt;m_nIndex val=&quot;6&quot;/&gt;&lt;/elem&gt;&lt;/m_mapectfillschemeMRU&gt;&lt;m_eweekdayFirstOfWeek val=&quot;1&quot;/&gt;&lt;m_eweekdayFirstOfWorkweek val=&quot;2&quot;/&gt;&lt;m_eweekdayFirstOfWeekend val=&quot;7&quot;/&gt;&lt;/CPresentation&gt;&lt;CDefaultPrec id=&quot;9&quot;&gt;&lt;m_precDefault/&gt;&lt;/CDefaultPrec&gt;&lt;CDefaultPrec id=&quot;8&quot;&gt;&lt;m_precDefault/&gt;&lt;/CDefaultPrec&gt;&lt;CDefaultPrec id=&quot;7&quot;&gt;&lt;m_precDefault/&gt;&lt;/CDefaultPrec&gt;&lt;CDefaultPrec id=&quot;6&quot;&gt;&lt;m_precDefault/&gt;&lt;/CDefaultPrec&gt;&lt;CDefaultPrec id=&quot;5&quot;&gt;&lt;m_precDefault/&gt;&lt;/CDefaultPrec&gt;&lt;CDefaultPrec id=&quot;4&quot;&gt;&lt;m_precDefault/&gt;&lt;/CDefaultPrec&gt;&lt;CDefaultPrec id=&quot;3&quot;&gt;&lt;m_precDefault/&gt;&lt;/CDefaultPrec&gt;&lt;CDefaultPrec id=&quot;2&quot;&gt;&lt;m_precDefault&gt;&lt;m_chDecimalSymbol&gt;.&lt;/m_chDecimalSymbol&gt;&lt;m_nGroupingDigits val=&quot;3&quot;/&gt;&lt;m_chGroupingSymbol&gt;,&lt;/m_chGroupingSymbol&gt;&lt;m_chDecimalSymbol17909&gt;.&lt;/m_chDecimalSymbol17909&gt;&lt;m_nGroupingDigits17909 val=&quot;3&quot;/&gt;&lt;m_chGroupingSymbol17909&gt;,&lt;/m_chGroupingSymbol17909&gt;&lt;/m_precDefault&gt;&lt;/CDefaultPrec&gt;&lt;/root&gt;"/>
  <p:tag name="THINKCELLUNDODONOTDELETE" val="272"/>
</p:tagLst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Blank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Marketo_Summit_2012_Tales_From_Sales_mjr_v2</Template>
  <TotalTime>21315</TotalTime>
  <Words>121</Words>
  <Application>Microsoft Office PowerPoint</Application>
  <PresentationFormat>On-screen Show (4:3)</PresentationFormat>
  <Paragraphs>44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ＭＳ Ｐゴシック</vt:lpstr>
      <vt:lpstr>Tahoma</vt:lpstr>
      <vt:lpstr>Blank</vt:lpstr>
      <vt:lpstr>Custom Design</vt:lpstr>
      <vt:lpstr>1_Blank</vt:lpstr>
      <vt:lpstr>PowerPoint Presentation</vt:lpstr>
    </vt:vector>
  </TitlesOfParts>
  <Company>Expedia, INC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davis@marketo.com</dc:creator>
  <cp:lastModifiedBy>Glen Lipka</cp:lastModifiedBy>
  <cp:revision>788</cp:revision>
  <cp:lastPrinted>2011-04-20T19:02:59Z</cp:lastPrinted>
  <dcterms:created xsi:type="dcterms:W3CDTF">2010-08-16T00:57:25Z</dcterms:created>
  <dcterms:modified xsi:type="dcterms:W3CDTF">2015-12-17T17:23:34Z</dcterms:modified>
</cp:coreProperties>
</file>